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91" r:id="rId2"/>
    <p:sldId id="275" r:id="rId3"/>
    <p:sldId id="278" r:id="rId4"/>
    <p:sldId id="286" r:id="rId5"/>
    <p:sldId id="290" r:id="rId6"/>
    <p:sldId id="287" r:id="rId7"/>
    <p:sldId id="279" r:id="rId8"/>
    <p:sldId id="288" r:id="rId9"/>
    <p:sldId id="276" r:id="rId10"/>
    <p:sldId id="28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38FC5E-DEC6-4CD2-B962-B7AF52ACBD36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B463B9-8FB4-43CA-A0DF-76756BAFD3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760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B463B9-8FB4-43CA-A0DF-76756BAFD36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712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DA1A-FCFB-492A-8680-69BF3241FAD1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422C-F5E6-4775-88F4-9BA2FCA41BC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DA1A-FCFB-492A-8680-69BF3241FAD1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422C-F5E6-4775-88F4-9BA2FCA41B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DA1A-FCFB-492A-8680-69BF3241FAD1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422C-F5E6-4775-88F4-9BA2FCA41B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lvl1pPr algn="ctr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DA1A-FCFB-492A-8680-69BF3241FAD1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422C-F5E6-4775-88F4-9BA2FCA41B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DA1A-FCFB-492A-8680-69BF3241FAD1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422C-F5E6-4775-88F4-9BA2FCA41BC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DA1A-FCFB-492A-8680-69BF3241FAD1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422C-F5E6-4775-88F4-9BA2FCA41B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DA1A-FCFB-492A-8680-69BF3241FAD1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422C-F5E6-4775-88F4-9BA2FCA41B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DA1A-FCFB-492A-8680-69BF3241FAD1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422C-F5E6-4775-88F4-9BA2FCA41B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DA1A-FCFB-492A-8680-69BF3241FAD1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422C-F5E6-4775-88F4-9BA2FCA41B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FDA1A-FCFB-492A-8680-69BF3241FAD1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A422C-F5E6-4775-88F4-9BA2FCA41BC3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84EFDA1A-FCFB-492A-8680-69BF3241FAD1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DCFA422C-F5E6-4775-88F4-9BA2FCA41BC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84EFDA1A-FCFB-492A-8680-69BF3241FAD1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CFA422C-F5E6-4775-88F4-9BA2FCA41BC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8513" y="870332"/>
            <a:ext cx="8077200" cy="4844668"/>
          </a:xfrm>
        </p:spPr>
        <p:txBody>
          <a:bodyPr>
            <a:normAutofit fontScale="92500" lnSpcReduction="20000"/>
          </a:bodyPr>
          <a:lstStyle/>
          <a:p>
            <a:r>
              <a:rPr lang="en-US" u="sng" dirty="0" smtClean="0">
                <a:solidFill>
                  <a:schemeClr val="bg1"/>
                </a:solidFill>
              </a:rPr>
              <a:t>Instructions</a:t>
            </a:r>
            <a:r>
              <a:rPr lang="en-US" dirty="0" smtClean="0">
                <a:solidFill>
                  <a:schemeClr val="bg1"/>
                </a:solidFill>
              </a:rPr>
              <a:t>: 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pPr marL="457200" indent="-457200"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Start </a:t>
            </a:r>
            <a:r>
              <a:rPr lang="en-US" dirty="0" err="1" smtClean="0">
                <a:solidFill>
                  <a:schemeClr val="bg1"/>
                </a:solidFill>
              </a:rPr>
              <a:t>Camtasia</a:t>
            </a:r>
            <a:r>
              <a:rPr lang="en-US" dirty="0" smtClean="0">
                <a:solidFill>
                  <a:schemeClr val="bg1"/>
                </a:solidFill>
              </a:rPr>
              <a:t> and click Record the Screen option. </a:t>
            </a:r>
          </a:p>
          <a:p>
            <a:pPr marL="457200" indent="-457200"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Check your microphone. </a:t>
            </a:r>
          </a:p>
          <a:p>
            <a:pPr marL="457200" indent="-457200"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Set the recording area that covers about 90% of the screen. </a:t>
            </a:r>
          </a:p>
          <a:p>
            <a:pPr marL="457200" indent="-457200"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Start this PowerPoint and start the </a:t>
            </a:r>
            <a:r>
              <a:rPr lang="en-US" dirty="0" err="1" smtClean="0">
                <a:solidFill>
                  <a:schemeClr val="bg1"/>
                </a:solidFill>
              </a:rPr>
              <a:t>Camtasia</a:t>
            </a:r>
            <a:r>
              <a:rPr lang="en-US" dirty="0" smtClean="0">
                <a:solidFill>
                  <a:schemeClr val="bg1"/>
                </a:solidFill>
              </a:rPr>
              <a:t> recording.</a:t>
            </a:r>
          </a:p>
          <a:p>
            <a:pPr marL="457200" indent="-457200"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Go through each slide as it appears.  </a:t>
            </a:r>
          </a:p>
          <a:p>
            <a:pPr marL="457200" indent="-457200"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When done with your PowerPoint, save the project in </a:t>
            </a:r>
            <a:r>
              <a:rPr lang="en-US" dirty="0" err="1" smtClean="0">
                <a:solidFill>
                  <a:schemeClr val="bg1"/>
                </a:solidFill>
              </a:rPr>
              <a:t>Camtasia</a:t>
            </a:r>
            <a:r>
              <a:rPr lang="en-US" dirty="0" smtClean="0">
                <a:solidFill>
                  <a:schemeClr val="bg1"/>
                </a:solidFill>
              </a:rPr>
              <a:t>. </a:t>
            </a:r>
          </a:p>
          <a:p>
            <a:pPr marL="457200" indent="-457200"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Follow Anna’s instructions for editing: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	- </a:t>
            </a:r>
            <a:r>
              <a:rPr lang="en-US" dirty="0">
                <a:solidFill>
                  <a:schemeClr val="bg1"/>
                </a:solidFill>
              </a:rPr>
              <a:t>remove the first slide with instructions</a:t>
            </a:r>
          </a:p>
          <a:p>
            <a:r>
              <a:rPr lang="en-US" dirty="0">
                <a:solidFill>
                  <a:schemeClr val="bg1"/>
                </a:solidFill>
              </a:rPr>
              <a:t>                  - apply transitions between the title slide and the first content slide and </a:t>
            </a:r>
            <a:r>
              <a:rPr lang="en-US" dirty="0" smtClean="0">
                <a:solidFill>
                  <a:schemeClr val="bg1"/>
                </a:solidFill>
              </a:rPr>
              <a:t>	between </a:t>
            </a:r>
            <a:r>
              <a:rPr lang="en-US" dirty="0">
                <a:solidFill>
                  <a:schemeClr val="bg1"/>
                </a:solidFill>
              </a:rPr>
              <a:t>the last content slide and the practice slide</a:t>
            </a:r>
          </a:p>
          <a:p>
            <a:r>
              <a:rPr lang="en-US" dirty="0">
                <a:solidFill>
                  <a:schemeClr val="bg1"/>
                </a:solidFill>
              </a:rPr>
              <a:t>                 </a:t>
            </a:r>
            <a:r>
              <a:rPr lang="ru-RU" dirty="0">
                <a:solidFill>
                  <a:schemeClr val="bg1"/>
                </a:solidFill>
              </a:rPr>
              <a:t>- </a:t>
            </a:r>
            <a:r>
              <a:rPr lang="en-US" dirty="0">
                <a:solidFill>
                  <a:schemeClr val="bg1"/>
                </a:solidFill>
              </a:rPr>
              <a:t>remove the repetitive slide  </a:t>
            </a:r>
          </a:p>
          <a:p>
            <a:r>
              <a:rPr lang="en-US" dirty="0">
                <a:solidFill>
                  <a:schemeClr val="bg1"/>
                </a:solidFill>
              </a:rPr>
              <a:t> 	- on the first practice slide add zoom on ‘</a:t>
            </a:r>
            <a:r>
              <a:rPr lang="ru-RU" dirty="0">
                <a:solidFill>
                  <a:schemeClr val="bg1"/>
                </a:solidFill>
              </a:rPr>
              <a:t>его</a:t>
            </a:r>
            <a:r>
              <a:rPr lang="en-US" dirty="0">
                <a:solidFill>
                  <a:schemeClr val="bg1"/>
                </a:solidFill>
              </a:rPr>
              <a:t>’ and add a callout with the </a:t>
            </a:r>
            <a:r>
              <a:rPr lang="en-US" dirty="0" smtClean="0">
                <a:solidFill>
                  <a:schemeClr val="bg1"/>
                </a:solidFill>
              </a:rPr>
              <a:t>	English </a:t>
            </a:r>
            <a:r>
              <a:rPr lang="en-US" dirty="0">
                <a:solidFill>
                  <a:schemeClr val="bg1"/>
                </a:solidFill>
              </a:rPr>
              <a:t>pronunciation [</a:t>
            </a:r>
            <a:r>
              <a:rPr lang="en-US" dirty="0" err="1">
                <a:solidFill>
                  <a:schemeClr val="bg1"/>
                </a:solidFill>
              </a:rPr>
              <a:t>yevo</a:t>
            </a:r>
            <a:r>
              <a:rPr lang="en-US" dirty="0">
                <a:solidFill>
                  <a:schemeClr val="bg1"/>
                </a:solidFill>
              </a:rPr>
              <a:t>]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After you’re done, save the project and produce the file for the web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	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           	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6432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Давайте потренируемся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~ Let’s practice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495800" y="1600200"/>
            <a:ext cx="4038600" cy="4623816"/>
          </a:xfrm>
        </p:spPr>
        <p:txBody>
          <a:bodyPr/>
          <a:lstStyle/>
          <a:p>
            <a:pPr marL="118872" indent="0">
              <a:buNone/>
            </a:pPr>
            <a:r>
              <a:rPr lang="ru-RU" b="1" dirty="0" smtClean="0"/>
              <a:t>Меня зовут...</a:t>
            </a:r>
            <a:endParaRPr lang="en-US" b="1" dirty="0" smtClean="0"/>
          </a:p>
          <a:p>
            <a:pPr marL="118872" indent="0">
              <a:buNone/>
            </a:pPr>
            <a:endParaRPr lang="ru-RU" b="1" dirty="0" smtClean="0"/>
          </a:p>
          <a:p>
            <a:pPr marL="118872" indent="0">
              <a:buNone/>
            </a:pPr>
            <a:r>
              <a:rPr lang="ru-RU" b="1" dirty="0"/>
              <a:t>Вас зовут</a:t>
            </a:r>
            <a:r>
              <a:rPr lang="ru-RU" b="1" dirty="0" smtClean="0"/>
              <a:t>...</a:t>
            </a:r>
            <a:endParaRPr lang="en-US" b="1" dirty="0" smtClean="0"/>
          </a:p>
          <a:p>
            <a:pPr marL="118872" indent="0">
              <a:buNone/>
            </a:pPr>
            <a:endParaRPr lang="ru-RU" b="1" dirty="0"/>
          </a:p>
          <a:p>
            <a:pPr marL="118872" indent="0">
              <a:buNone/>
            </a:pPr>
            <a:r>
              <a:rPr lang="ru-RU" b="1" dirty="0" smtClean="0"/>
              <a:t>Его зовут ...</a:t>
            </a:r>
            <a:endParaRPr lang="en-US" b="1" dirty="0" smtClean="0"/>
          </a:p>
          <a:p>
            <a:pPr marL="118872" indent="0">
              <a:buNone/>
            </a:pPr>
            <a:endParaRPr lang="ru-RU" b="1" dirty="0" smtClean="0"/>
          </a:p>
          <a:p>
            <a:pPr marL="118872" indent="0">
              <a:buNone/>
            </a:pPr>
            <a:r>
              <a:rPr lang="ru-RU" b="1" dirty="0" smtClean="0"/>
              <a:t>Её зовут...</a:t>
            </a:r>
            <a:endParaRPr lang="en-US" b="1" dirty="0" smtClean="0"/>
          </a:p>
          <a:p>
            <a:pPr marL="118872" indent="0">
              <a:buNone/>
            </a:pPr>
            <a:endParaRPr lang="ru-RU" b="1" dirty="0" smtClean="0"/>
          </a:p>
          <a:p>
            <a:pPr marL="118872" indent="0">
              <a:buNone/>
            </a:pPr>
            <a:r>
              <a:rPr lang="ru-RU" b="1" dirty="0" smtClean="0"/>
              <a:t>Их зовут...</a:t>
            </a:r>
            <a:endParaRPr lang="en-US" b="1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228600" y="1600200"/>
            <a:ext cx="4038600" cy="4623816"/>
          </a:xfrm>
        </p:spPr>
        <p:txBody>
          <a:bodyPr/>
          <a:lstStyle/>
          <a:p>
            <a:pPr marL="118872" indent="0" algn="r">
              <a:buNone/>
            </a:pPr>
            <a:r>
              <a:rPr lang="en-US" i="1" dirty="0" smtClean="0"/>
              <a:t>My name is…</a:t>
            </a:r>
          </a:p>
          <a:p>
            <a:pPr marL="118872" indent="0" algn="r">
              <a:buNone/>
            </a:pPr>
            <a:endParaRPr lang="en-US" i="1" dirty="0" smtClean="0"/>
          </a:p>
          <a:p>
            <a:pPr marL="118872" indent="0" algn="r">
              <a:buNone/>
            </a:pPr>
            <a:r>
              <a:rPr lang="en-US" i="1" dirty="0" smtClean="0"/>
              <a:t>Your name is…</a:t>
            </a:r>
          </a:p>
          <a:p>
            <a:pPr marL="118872" indent="0" algn="r">
              <a:buNone/>
            </a:pPr>
            <a:endParaRPr lang="en-US" i="1" dirty="0" smtClean="0"/>
          </a:p>
          <a:p>
            <a:pPr marL="118872" indent="0" algn="r">
              <a:buNone/>
            </a:pPr>
            <a:r>
              <a:rPr lang="en-US" i="1" dirty="0" smtClean="0"/>
              <a:t>His name is…</a:t>
            </a:r>
          </a:p>
          <a:p>
            <a:pPr marL="118872" indent="0" algn="r">
              <a:buNone/>
            </a:pPr>
            <a:endParaRPr lang="en-US" i="1" dirty="0" smtClean="0"/>
          </a:p>
          <a:p>
            <a:pPr marL="118872" indent="0" algn="r">
              <a:buNone/>
            </a:pPr>
            <a:r>
              <a:rPr lang="en-US" i="1" dirty="0" smtClean="0"/>
              <a:t>Her name is…</a:t>
            </a:r>
          </a:p>
          <a:p>
            <a:pPr marL="118872" indent="0" algn="r">
              <a:buNone/>
            </a:pPr>
            <a:endParaRPr lang="en-US" i="1" dirty="0" smtClean="0"/>
          </a:p>
          <a:p>
            <a:pPr marL="118872" indent="0" algn="r">
              <a:buNone/>
            </a:pPr>
            <a:r>
              <a:rPr lang="en-US" i="1" dirty="0" smtClean="0"/>
              <a:t>Their names are … &amp; …</a:t>
            </a:r>
            <a:endParaRPr lang="en-US" i="1" dirty="0"/>
          </a:p>
        </p:txBody>
      </p:sp>
      <p:sp>
        <p:nvSpPr>
          <p:cNvPr id="4" name="TextBox 3"/>
          <p:cNvSpPr txBox="1"/>
          <p:nvPr/>
        </p:nvSpPr>
        <p:spPr>
          <a:xfrm>
            <a:off x="12032" y="5943600"/>
            <a:ext cx="9131968" cy="83099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600" b="1" dirty="0" smtClean="0"/>
              <a:t>Text</a:t>
            </a:r>
            <a:r>
              <a:rPr lang="en-US" sz="1600" dirty="0" smtClean="0"/>
              <a:t>: Now, let’s see how well you remember these phrases. When you’ll see an English phrase, say </a:t>
            </a:r>
            <a:r>
              <a:rPr lang="en-US" sz="1600" dirty="0" smtClean="0"/>
              <a:t>its </a:t>
            </a:r>
            <a:r>
              <a:rPr lang="en-US" sz="1600" dirty="0" smtClean="0"/>
              <a:t>Russian equivalent. You </a:t>
            </a:r>
            <a:r>
              <a:rPr lang="en-US" sz="1600" dirty="0" smtClean="0"/>
              <a:t>will have </a:t>
            </a:r>
            <a:r>
              <a:rPr lang="en-US" sz="1600" dirty="0" smtClean="0"/>
              <a:t>3 </a:t>
            </a:r>
            <a:r>
              <a:rPr lang="en-US" sz="1600" dirty="0" smtClean="0"/>
              <a:t>seconds to come up with a response. </a:t>
            </a:r>
            <a:r>
              <a:rPr lang="en-US" sz="1600" dirty="0" smtClean="0"/>
              <a:t>After that, I will show and say the correct answer.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85573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My name is… Your name is…</a:t>
            </a:r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09600" y="3377184"/>
            <a:ext cx="8077200" cy="1499616"/>
          </a:xfrm>
          <a:prstGeom prst="rect">
            <a:avLst/>
          </a:prstGeom>
        </p:spPr>
        <p:txBody>
          <a:bodyPr vert="horz" lIns="118872" tIns="0" rIns="45720" bIns="0" rtlCol="0" anchor="b">
            <a:normAutofit/>
          </a:bodyPr>
          <a:lstStyle>
            <a:lvl1pPr marL="0" indent="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None/>
              <a:defRPr kumimoji="0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None/>
              <a:defRPr kumimoji="0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/>
              <a:buNone/>
              <a:defRPr kumimoji="0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3"/>
              <a:buNone/>
              <a:defRPr kumimoji="0" lang="en-US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None/>
              <a:defRPr kumimoji="0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None/>
              <a:defRPr kumimoji="0"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None/>
              <a:defRPr kumimoji="0" sz="18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" y="6346633"/>
            <a:ext cx="7696200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i="1" dirty="0" smtClean="0"/>
              <a:t>Read the text on the slide as it appears </a:t>
            </a:r>
            <a:endParaRPr lang="en-US" i="1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445168" y="1752600"/>
            <a:ext cx="2895600" cy="990600"/>
          </a:xfrm>
          <a:prstGeom prst="wedgeRoundRectCallout">
            <a:avLst>
              <a:gd name="adj1" fmla="val 54284"/>
              <a:gd name="adj2" fmla="val 111082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Здравствуйте!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Меня</a:t>
            </a:r>
            <a:r>
              <a:rPr lang="ru-RU" sz="2000" b="1" dirty="0" smtClean="0"/>
              <a:t> зовут Катя.</a:t>
            </a:r>
            <a:endParaRPr lang="en-US" sz="2000" b="1" dirty="0"/>
          </a:p>
        </p:txBody>
      </p:sp>
      <p:pic>
        <p:nvPicPr>
          <p:cNvPr id="3075" name="Picture 3" descr="C:\Users\akolesni\AppData\Local\Microsoft\Windows\Temporary Internet Files\Content.IE5\KJQ5H4TT\MC900438231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372226"/>
            <a:ext cx="2394653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2438400" y="1752600"/>
            <a:ext cx="2895600" cy="990600"/>
          </a:xfrm>
          <a:prstGeom prst="wedgeRoundRectCallout">
            <a:avLst>
              <a:gd name="adj1" fmla="val -57904"/>
              <a:gd name="adj2" fmla="val 85576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Это мой брат.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Его</a:t>
            </a:r>
            <a:r>
              <a:rPr lang="ru-RU" sz="2000" b="1" dirty="0" smtClean="0"/>
              <a:t> зовут Володя.</a:t>
            </a:r>
            <a:endParaRPr lang="en-US" sz="2000" b="1" dirty="0"/>
          </a:p>
        </p:txBody>
      </p:sp>
      <p:pic>
        <p:nvPicPr>
          <p:cNvPr id="7" name="Picture 5" descr="C:\Users\akolesni\AppData\Local\Microsoft\Windows\Temporary Internet Files\Content.IE5\NFTHX5HD\MC90039095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780674"/>
            <a:ext cx="2448313" cy="226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kolesni\AppData\Local\Microsoft\Windows\Temporary Internet Files\Content.IE5\KJQ5H4TT\MC900438231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6" y="1997243"/>
            <a:ext cx="227185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52400" y="6346633"/>
            <a:ext cx="7696200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i="1" dirty="0" smtClean="0"/>
              <a:t>Read the text on the slide as it appears 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3527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2438400" y="1752600"/>
            <a:ext cx="2895600" cy="990600"/>
          </a:xfrm>
          <a:prstGeom prst="wedgeRoundRectCallout">
            <a:avLst>
              <a:gd name="adj1" fmla="val -57904"/>
              <a:gd name="adj2" fmla="val 85576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Это мой брат.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Его</a:t>
            </a:r>
            <a:r>
              <a:rPr lang="ru-RU" sz="2000" b="1" dirty="0" smtClean="0"/>
              <a:t> зовут Володя.</a:t>
            </a:r>
            <a:endParaRPr lang="en-US" sz="2000" b="1" dirty="0"/>
          </a:p>
        </p:txBody>
      </p:sp>
      <p:pic>
        <p:nvPicPr>
          <p:cNvPr id="7" name="Picture 5" descr="C:\Users\akolesni\AppData\Local\Microsoft\Windows\Temporary Internet Files\Content.IE5\NFTHX5HD\MC90039095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780674"/>
            <a:ext cx="2448313" cy="226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kolesni\AppData\Local\Microsoft\Windows\Temporary Internet Files\Content.IE5\KJQ5H4TT\MC900438231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6" y="1997243"/>
            <a:ext cx="227185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52400" y="6346633"/>
            <a:ext cx="7696200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i="1" dirty="0" smtClean="0"/>
              <a:t>Read the text on the slide as it appears 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888365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3946358" y="1961147"/>
            <a:ext cx="2895600" cy="990600"/>
          </a:xfrm>
          <a:prstGeom prst="wedgeRoundRectCallout">
            <a:avLst>
              <a:gd name="adj1" fmla="val 49714"/>
              <a:gd name="adj2" fmla="val 89220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Это моя сестра.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Её</a:t>
            </a:r>
            <a:r>
              <a:rPr lang="ru-RU" sz="2000" b="1" dirty="0" smtClean="0"/>
              <a:t> зовут Людмила.</a:t>
            </a:r>
            <a:endParaRPr lang="en-US" sz="2000" b="1" dirty="0"/>
          </a:p>
        </p:txBody>
      </p:sp>
      <p:pic>
        <p:nvPicPr>
          <p:cNvPr id="7" name="Picture 4" descr="C:\Users\akolesni\AppData\Local\Microsoft\Windows\Temporary Internet Files\Content.IE5\AOOI0CDH\MC90043823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320" y="2460458"/>
            <a:ext cx="2193759" cy="249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akolesni\AppData\Local\Microsoft\Windows\Temporary Internet Files\Content.IE5\AOOI0CDH\MC900233052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601004"/>
            <a:ext cx="2924596" cy="227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52400" y="6346633"/>
            <a:ext cx="7696200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i="1" dirty="0" smtClean="0"/>
              <a:t>Read the text on the slide as it appears 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22324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C:\Users\akolesni\AppData\Local\Microsoft\Windows\Temporary Internet Files\Content.IE5\AOOI0CDH\MC90012866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132" y="2012851"/>
            <a:ext cx="2814108" cy="2787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ular Callout 6"/>
          <p:cNvSpPr/>
          <p:nvPr/>
        </p:nvSpPr>
        <p:spPr>
          <a:xfrm>
            <a:off x="2438400" y="1752600"/>
            <a:ext cx="3124200" cy="990600"/>
          </a:xfrm>
          <a:prstGeom prst="wedgeRoundRectCallout">
            <a:avLst>
              <a:gd name="adj1" fmla="val -57904"/>
              <a:gd name="adj2" fmla="val 85576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Это мои мама и папа. </a:t>
            </a:r>
          </a:p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Их</a:t>
            </a:r>
            <a:r>
              <a:rPr lang="ru-RU" sz="2000" b="1" dirty="0" smtClean="0"/>
              <a:t> зовут Ирина и Пётр.</a:t>
            </a:r>
            <a:endParaRPr lang="en-US" sz="2000" b="1" dirty="0"/>
          </a:p>
        </p:txBody>
      </p:sp>
      <p:pic>
        <p:nvPicPr>
          <p:cNvPr id="8" name="Picture 4" descr="C:\Users\akolesni\AppData\Local\Microsoft\Windows\Temporary Internet Files\Content.IE5\AOOI0CDH\MC900438231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590800"/>
            <a:ext cx="2193759" cy="249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52400" y="6346633"/>
            <a:ext cx="7696200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i="1" dirty="0" smtClean="0"/>
              <a:t>Read the text on the slide as it appears 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ounded Rectangular Callout 4"/>
          <p:cNvSpPr/>
          <p:nvPr/>
        </p:nvSpPr>
        <p:spPr>
          <a:xfrm>
            <a:off x="4267200" y="2368215"/>
            <a:ext cx="3124200" cy="990600"/>
          </a:xfrm>
          <a:prstGeom prst="wedgeRoundRectCallout">
            <a:avLst>
              <a:gd name="adj1" fmla="val -87557"/>
              <a:gd name="adj2" fmla="val 60071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А Вы? Как Вас зовут?</a:t>
            </a:r>
            <a:endParaRPr lang="en-US" sz="2000" b="1" dirty="0"/>
          </a:p>
        </p:txBody>
      </p:sp>
      <p:pic>
        <p:nvPicPr>
          <p:cNvPr id="6" name="Picture 4" descr="C:\Users\akolesni\AppData\Local\Microsoft\Windows\Temporary Internet Files\Content.IE5\AOOI0CDH\MC90043823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863515"/>
            <a:ext cx="2193759" cy="249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2400" y="6346633"/>
            <a:ext cx="7696200" cy="36933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i="1" dirty="0" smtClean="0"/>
              <a:t>Read the text on the slide as it appears 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36510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Давайте потренируемся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~ Let’s practice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623816"/>
          </a:xfrm>
        </p:spPr>
        <p:txBody>
          <a:bodyPr/>
          <a:lstStyle/>
          <a:p>
            <a:pPr marL="118872" indent="0" algn="r">
              <a:buNone/>
            </a:pPr>
            <a:r>
              <a:rPr lang="ru-RU" b="1" dirty="0" smtClean="0"/>
              <a:t>Меня зовут...</a:t>
            </a:r>
            <a:endParaRPr lang="en-US" b="1" dirty="0" smtClean="0"/>
          </a:p>
          <a:p>
            <a:pPr marL="118872" indent="0" algn="r">
              <a:buNone/>
            </a:pPr>
            <a:endParaRPr lang="ru-RU" b="1" dirty="0" smtClean="0"/>
          </a:p>
          <a:p>
            <a:pPr marL="118872" indent="0" algn="r">
              <a:buNone/>
            </a:pPr>
            <a:r>
              <a:rPr lang="ru-RU" b="1" dirty="0"/>
              <a:t>Вас зовут</a:t>
            </a:r>
            <a:r>
              <a:rPr lang="ru-RU" b="1" dirty="0" smtClean="0"/>
              <a:t>...</a:t>
            </a:r>
            <a:endParaRPr lang="en-US" b="1" dirty="0" smtClean="0"/>
          </a:p>
          <a:p>
            <a:pPr marL="118872" indent="0" algn="r">
              <a:buNone/>
            </a:pPr>
            <a:endParaRPr lang="ru-RU" b="1" dirty="0"/>
          </a:p>
          <a:p>
            <a:pPr marL="118872" indent="0" algn="r">
              <a:buNone/>
            </a:pPr>
            <a:r>
              <a:rPr lang="ru-RU" b="1" dirty="0" smtClean="0"/>
              <a:t>Его зовут ...</a:t>
            </a:r>
            <a:endParaRPr lang="en-US" b="1" dirty="0" smtClean="0"/>
          </a:p>
          <a:p>
            <a:pPr marL="118872" indent="0" algn="r">
              <a:buNone/>
            </a:pPr>
            <a:endParaRPr lang="ru-RU" b="1" dirty="0" smtClean="0"/>
          </a:p>
          <a:p>
            <a:pPr marL="118872" indent="0" algn="r">
              <a:buNone/>
            </a:pPr>
            <a:r>
              <a:rPr lang="ru-RU" b="1" dirty="0" smtClean="0"/>
              <a:t>Её зовут...</a:t>
            </a:r>
            <a:endParaRPr lang="en-US" b="1" dirty="0" smtClean="0"/>
          </a:p>
          <a:p>
            <a:pPr marL="118872" indent="0" algn="r">
              <a:buNone/>
            </a:pPr>
            <a:endParaRPr lang="ru-RU" b="1" dirty="0" smtClean="0"/>
          </a:p>
          <a:p>
            <a:pPr marL="118872" indent="0" algn="r">
              <a:buNone/>
            </a:pPr>
            <a:r>
              <a:rPr lang="ru-RU" b="1" dirty="0" smtClean="0"/>
              <a:t>Их зовут...</a:t>
            </a:r>
            <a:endParaRPr lang="en-US" b="1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623816"/>
          </a:xfrm>
        </p:spPr>
        <p:txBody>
          <a:bodyPr/>
          <a:lstStyle/>
          <a:p>
            <a:pPr marL="118872" indent="0">
              <a:buNone/>
            </a:pPr>
            <a:r>
              <a:rPr lang="en-US" i="1" dirty="0" smtClean="0"/>
              <a:t>My name is…</a:t>
            </a:r>
          </a:p>
          <a:p>
            <a:pPr marL="118872" indent="0">
              <a:buNone/>
            </a:pPr>
            <a:endParaRPr lang="en-US" i="1" dirty="0" smtClean="0"/>
          </a:p>
          <a:p>
            <a:pPr marL="118872" indent="0">
              <a:buNone/>
            </a:pPr>
            <a:r>
              <a:rPr lang="en-US" i="1" dirty="0" smtClean="0"/>
              <a:t>Your name is…</a:t>
            </a:r>
          </a:p>
          <a:p>
            <a:pPr marL="118872" indent="0">
              <a:buNone/>
            </a:pPr>
            <a:endParaRPr lang="en-US" i="1" dirty="0" smtClean="0"/>
          </a:p>
          <a:p>
            <a:pPr marL="118872" indent="0">
              <a:buNone/>
            </a:pPr>
            <a:r>
              <a:rPr lang="en-US" i="1" dirty="0" smtClean="0"/>
              <a:t>His name is…</a:t>
            </a:r>
          </a:p>
          <a:p>
            <a:pPr marL="118872" indent="0">
              <a:buNone/>
            </a:pPr>
            <a:endParaRPr lang="en-US" i="1" dirty="0" smtClean="0"/>
          </a:p>
          <a:p>
            <a:pPr marL="118872" indent="0">
              <a:buNone/>
            </a:pPr>
            <a:r>
              <a:rPr lang="en-US" i="1" dirty="0" smtClean="0"/>
              <a:t>Her name is…</a:t>
            </a:r>
          </a:p>
          <a:p>
            <a:pPr marL="118872" indent="0">
              <a:buNone/>
            </a:pPr>
            <a:endParaRPr lang="en-US" i="1" dirty="0" smtClean="0"/>
          </a:p>
          <a:p>
            <a:pPr marL="118872" indent="0">
              <a:buNone/>
            </a:pPr>
            <a:r>
              <a:rPr lang="en-US" i="1" dirty="0" smtClean="0"/>
              <a:t>Their names are … &amp; …</a:t>
            </a:r>
            <a:endParaRPr lang="en-US" i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090912"/>
            <a:ext cx="9144000" cy="6463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Text</a:t>
            </a:r>
            <a:r>
              <a:rPr lang="en-US" dirty="0" smtClean="0"/>
              <a:t>: Let’s practice these phrases. Please repeat</a:t>
            </a:r>
            <a:r>
              <a:rPr lang="ru-RU" dirty="0" smtClean="0"/>
              <a:t> </a:t>
            </a:r>
            <a:r>
              <a:rPr lang="de-DE" dirty="0" smtClean="0"/>
              <a:t>the phrases</a:t>
            </a:r>
            <a:r>
              <a:rPr lang="en-US" dirty="0" smtClean="0"/>
              <a:t> after me…. Note that we pronounce the word </a:t>
            </a:r>
            <a:r>
              <a:rPr lang="ru-RU" dirty="0" smtClean="0"/>
              <a:t>ЕГО</a:t>
            </a:r>
            <a:r>
              <a:rPr lang="de-DE" dirty="0" smtClean="0"/>
              <a:t> </a:t>
            </a:r>
            <a:r>
              <a:rPr lang="en-US" dirty="0" smtClean="0"/>
              <a:t>as </a:t>
            </a:r>
            <a:r>
              <a:rPr lang="ru-RU" dirty="0" smtClean="0"/>
              <a:t>ЕВО</a:t>
            </a:r>
            <a:r>
              <a:rPr lang="en-US" dirty="0" smtClean="0"/>
              <a:t>. This is an exception and should be remembered.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7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914</TotalTime>
  <Words>335</Words>
  <Application>Microsoft Office PowerPoint</Application>
  <PresentationFormat>On-screen Show (4:3)</PresentationFormat>
  <Paragraphs>76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Module</vt:lpstr>
      <vt:lpstr>PowerPoint Presentation</vt:lpstr>
      <vt:lpstr>My name is… Your name is…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Давайте потренируемся  ~ Let’s practice</vt:lpstr>
      <vt:lpstr>Давайте потренируемся  ~ Let’s practice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When to use the Genitive case</dc:title>
  <dc:creator>Anna</dc:creator>
  <cp:lastModifiedBy>Kolesnikova, Anna</cp:lastModifiedBy>
  <cp:revision>116</cp:revision>
  <dcterms:created xsi:type="dcterms:W3CDTF">2012-02-05T15:07:43Z</dcterms:created>
  <dcterms:modified xsi:type="dcterms:W3CDTF">2012-08-07T00:06:22Z</dcterms:modified>
</cp:coreProperties>
</file>